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4"/>
  </p:sldMasterIdLst>
  <p:notesMasterIdLst>
    <p:notesMasterId r:id="rId18"/>
  </p:notesMasterIdLst>
  <p:handoutMasterIdLst>
    <p:handoutMasterId r:id="rId19"/>
  </p:handoutMasterIdLst>
  <p:sldIdLst>
    <p:sldId id="257" r:id="rId5"/>
    <p:sldId id="389" r:id="rId6"/>
    <p:sldId id="384" r:id="rId7"/>
    <p:sldId id="317" r:id="rId8"/>
    <p:sldId id="277" r:id="rId9"/>
    <p:sldId id="392" r:id="rId10"/>
    <p:sldId id="393" r:id="rId11"/>
    <p:sldId id="394" r:id="rId12"/>
    <p:sldId id="395" r:id="rId13"/>
    <p:sldId id="396" r:id="rId14"/>
    <p:sldId id="397" r:id="rId15"/>
    <p:sldId id="398" r:id="rId16"/>
    <p:sldId id="39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25" autoAdjust="0"/>
  </p:normalViewPr>
  <p:slideViewPr>
    <p:cSldViewPr snapToGrid="0">
      <p:cViewPr varScale="1">
        <p:scale>
          <a:sx n="63" d="100"/>
          <a:sy n="63" d="100"/>
        </p:scale>
        <p:origin x="804" y="56"/>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9/29/2023</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9/29/2023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158655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077755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97848186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04280014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5257051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242279998"/>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418303754"/>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610868609"/>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889897666"/>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824282576"/>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3021996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67849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559042136"/>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916204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25119856"/>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19891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482419925"/>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Tuesday, February 2, 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47478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Tuesday, February 2, 20XX</a:t>
            </a:r>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98272373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t>Tuesday, February 2, 20XX</a:t>
            </a:r>
            <a:endParaRPr lang="en-US" dirty="0"/>
          </a:p>
        </p:txBody>
      </p:sp>
      <p:sp>
        <p:nvSpPr>
          <p:cNvPr id="5" name="Footer Placeholder 3"/>
          <p:cNvSpPr>
            <a:spLocks noGrp="1"/>
          </p:cNvSpPr>
          <p:nvPr>
            <p:ph type="ftr" sz="quarter" idx="11"/>
          </p:nvPr>
        </p:nvSpPr>
        <p:spPr/>
        <p:txBody>
          <a:bodyPr/>
          <a:lstStyle/>
          <a:p>
            <a:r>
              <a:rPr lang="en-US"/>
              <a:t>Sample Footer Text</a:t>
            </a:r>
            <a:endParaRPr lang="en-US" dirty="0"/>
          </a:p>
        </p:txBody>
      </p:sp>
      <p:sp>
        <p:nvSpPr>
          <p:cNvPr id="6" name="Slide Number Placeholder 4"/>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57644764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Tuesday, February 2, 20XX</a:t>
            </a:r>
          </a:p>
        </p:txBody>
      </p:sp>
      <p:sp>
        <p:nvSpPr>
          <p:cNvPr id="5" name="Footer Placeholder 2"/>
          <p:cNvSpPr>
            <a:spLocks noGrp="1"/>
          </p:cNvSpPr>
          <p:nvPr>
            <p:ph type="ftr" sz="quarter" idx="11"/>
          </p:nvPr>
        </p:nvSpPr>
        <p:spPr/>
        <p:txBody>
          <a:bodyPr/>
          <a:lstStyle/>
          <a:p>
            <a:r>
              <a:rPr lang="en-US"/>
              <a:t>Sample Footer Text</a:t>
            </a:r>
          </a:p>
        </p:txBody>
      </p:sp>
      <p:sp>
        <p:nvSpPr>
          <p:cNvPr id="6"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93298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a:t>Tuesday, February 2, 20XX</a:t>
            </a:r>
          </a:p>
        </p:txBody>
      </p:sp>
      <p:sp>
        <p:nvSpPr>
          <p:cNvPr id="5" name="Footer Placeholder 5"/>
          <p:cNvSpPr>
            <a:spLocks noGrp="1"/>
          </p:cNvSpPr>
          <p:nvPr>
            <p:ph type="ftr" sz="quarter" idx="11"/>
          </p:nvPr>
        </p:nvSpPr>
        <p:spPr/>
        <p:txBody>
          <a:bodyPr/>
          <a:lstStyle/>
          <a:p>
            <a:r>
              <a:rPr lang="en-US"/>
              <a:t>Sample Footer Text</a:t>
            </a:r>
          </a:p>
        </p:txBody>
      </p:sp>
      <p:sp>
        <p:nvSpPr>
          <p:cNvPr id="6"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676836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472998776"/>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5">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6">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7">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8">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Tuesday, February 2, 20XX</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699030405"/>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8" r:id="rId22"/>
    <p:sldLayoutId id="2147483734" r:id="rId23"/>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6939280" y="1051551"/>
            <a:ext cx="5019040" cy="2384898"/>
          </a:xfrm>
        </p:spPr>
        <p:txBody>
          <a:bodyPr anchor="b" anchorCtr="0">
            <a:normAutofit fontScale="90000"/>
          </a:bodyPr>
          <a:lstStyle/>
          <a:p>
            <a:pPr>
              <a:lnSpc>
                <a:spcPct val="107000"/>
              </a:lnSpc>
              <a:spcAft>
                <a:spcPts val="800"/>
              </a:spcAft>
              <a:tabLst>
                <a:tab pos="1073150" algn="l"/>
              </a:tabLst>
            </a:pPr>
            <a:r>
              <a:rPr lang="es-ES" sz="3600" b="1" dirty="0">
                <a:effectLst/>
                <a:latin typeface="Times New Roman" panose="02020603050405020304" pitchFamily="18" charset="0"/>
                <a:ea typeface="Calibri" panose="020F0502020204030204" pitchFamily="34" charset="0"/>
                <a:cs typeface="Arial" panose="020B0604020202020204" pitchFamily="34" charset="0"/>
              </a:rPr>
              <a:t>VITAMIN A DEFICIENCY (HYPOVITAMINOSIS A) </a:t>
            </a:r>
            <a:br>
              <a:rPr lang="en-US" sz="1400" dirty="0">
                <a:effectLst/>
                <a:latin typeface="Calibri" panose="020F0502020204030204" pitchFamily="34" charset="0"/>
                <a:ea typeface="Calibri" panose="020F0502020204030204" pitchFamily="34" charset="0"/>
                <a:cs typeface="Arial" panose="020B0604020202020204" pitchFamily="34" charset="0"/>
              </a:rPr>
            </a:b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13" b="13"/>
          <a:stretch/>
        </p:blipFill>
        <p:spPr>
          <a:xfrm>
            <a:off x="0" y="0"/>
            <a:ext cx="693928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p:txBody>
          <a:bodyPr>
            <a:normAutofit/>
          </a:bodyPr>
          <a:lstStyle/>
          <a:p>
            <a:r>
              <a:rPr lang="en-US" sz="2400" b="1" dirty="0">
                <a:latin typeface="Times New Roman" panose="02020603050405020304" pitchFamily="18" charset="0"/>
                <a:cs typeface="Times New Roman" panose="02020603050405020304" pitchFamily="18" charset="0"/>
              </a:rPr>
              <a:t>By</a:t>
            </a:r>
          </a:p>
          <a:p>
            <a:r>
              <a:rPr lang="en-US" sz="2400" b="1" dirty="0">
                <a:latin typeface="Times New Roman" panose="02020603050405020304" pitchFamily="18" charset="0"/>
                <a:cs typeface="Times New Roman" panose="02020603050405020304" pitchFamily="18" charset="0"/>
              </a:rPr>
              <a:t>Dr. Hussein </a:t>
            </a:r>
            <a:r>
              <a:rPr lang="en-US" sz="2400" b="1" dirty="0" err="1">
                <a:latin typeface="Times New Roman" panose="02020603050405020304" pitchFamily="18" charset="0"/>
                <a:cs typeface="Times New Roman" panose="02020603050405020304" pitchFamily="18" charset="0"/>
              </a:rPr>
              <a:t>AlNaji</a:t>
            </a:r>
            <a:r>
              <a:rPr lang="en-US" sz="24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5281428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50517F-8400-2FC8-634F-01AB8CD7A1E3}"/>
              </a:ext>
            </a:extLst>
          </p:cNvPr>
          <p:cNvSpPr>
            <a:spLocks noGrp="1"/>
          </p:cNvSpPr>
          <p:nvPr>
            <p:ph type="sldNum" sz="quarter" idx="12"/>
          </p:nvPr>
        </p:nvSpPr>
        <p:spPr/>
        <p:txBody>
          <a:bodyPr/>
          <a:lstStyle/>
          <a:p>
            <a:fld id="{DBA1B0FB-D917-4C8C-928F-313BD683BF39}" type="slidenum">
              <a:rPr lang="en-US" smtClean="0"/>
              <a:t>10</a:t>
            </a:fld>
            <a:endParaRPr lang="en-US"/>
          </a:p>
        </p:txBody>
      </p:sp>
      <p:sp>
        <p:nvSpPr>
          <p:cNvPr id="6" name="TextBox 5">
            <a:extLst>
              <a:ext uri="{FF2B5EF4-FFF2-40B4-BE49-F238E27FC236}">
                <a16:creationId xmlns:a16="http://schemas.microsoft.com/office/drawing/2014/main" id="{408D726F-F57C-FFDE-B231-8CFB2220B6AC}"/>
              </a:ext>
            </a:extLst>
          </p:cNvPr>
          <p:cNvSpPr txBox="1"/>
          <p:nvPr/>
        </p:nvSpPr>
        <p:spPr>
          <a:xfrm>
            <a:off x="218440" y="4320311"/>
            <a:ext cx="11927840" cy="2241960"/>
          </a:xfrm>
          <a:prstGeom prst="rect">
            <a:avLst/>
          </a:prstGeom>
          <a:noFill/>
        </p:spPr>
        <p:txBody>
          <a:bodyPr wrap="square">
            <a:spAutoFit/>
          </a:bodyPr>
          <a:lstStyle/>
          <a:p>
            <a:pPr lvl="0" algn="just" rtl="0">
              <a:lnSpc>
                <a:spcPct val="150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6.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Nervous System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Signs related to damage of the nervous system include the following: </a:t>
            </a:r>
          </a:p>
          <a:p>
            <a:pPr marL="342900" lvl="0" indent="-342900" algn="just">
              <a:lnSpc>
                <a:spcPct val="150000"/>
              </a:lnSpc>
              <a:buFont typeface="+mj-lt"/>
              <a:buAutoNum type="alphaLcPeriod"/>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Paralysis of skeletal muscles caused by damage of peripheral nerve roots.</a:t>
            </a:r>
          </a:p>
          <a:p>
            <a:pPr marL="342900" lvl="0" indent="-342900" algn="just">
              <a:lnSpc>
                <a:spcPct val="150000"/>
              </a:lnSpc>
              <a:buFont typeface="+mj-lt"/>
              <a:buAutoNum type="alphaLcPeriod"/>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Encephalopathy caused by increased intracranial pressure lead to convulsion. </a:t>
            </a:r>
          </a:p>
          <a:p>
            <a:pPr marL="342900" lvl="0" indent="-342900" algn="just">
              <a:lnSpc>
                <a:spcPct val="150000"/>
              </a:lnSpc>
              <a:spcAft>
                <a:spcPts val="800"/>
              </a:spcAft>
              <a:buFont typeface="+mj-lt"/>
              <a:buAutoNum type="alphaLcPeriod"/>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Blindness caused by constriction of the optic nerve canal.</a:t>
            </a:r>
          </a:p>
        </p:txBody>
      </p:sp>
      <p:pic>
        <p:nvPicPr>
          <p:cNvPr id="7" name="Picture 6">
            <a:extLst>
              <a:ext uri="{FF2B5EF4-FFF2-40B4-BE49-F238E27FC236}">
                <a16:creationId xmlns:a16="http://schemas.microsoft.com/office/drawing/2014/main" id="{14E9B2FC-2528-E897-81F2-363B5B8AD9BA}"/>
              </a:ext>
            </a:extLst>
          </p:cNvPr>
          <p:cNvPicPr>
            <a:picLocks noChangeAspect="1"/>
          </p:cNvPicPr>
          <p:nvPr/>
        </p:nvPicPr>
        <p:blipFill>
          <a:blip r:embed="rId2"/>
          <a:stretch>
            <a:fillRect/>
          </a:stretch>
        </p:blipFill>
        <p:spPr>
          <a:xfrm>
            <a:off x="0" y="0"/>
            <a:ext cx="12192000" cy="4371111"/>
          </a:xfrm>
          <a:prstGeom prst="rect">
            <a:avLst/>
          </a:prstGeom>
        </p:spPr>
      </p:pic>
    </p:spTree>
    <p:extLst>
      <p:ext uri="{BB962C8B-B14F-4D97-AF65-F5344CB8AC3E}">
        <p14:creationId xmlns:p14="http://schemas.microsoft.com/office/powerpoint/2010/main" val="1748881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8EE14D-6257-5ED7-837C-4FDCAEFEE624}"/>
              </a:ext>
            </a:extLst>
          </p:cNvPr>
          <p:cNvSpPr>
            <a:spLocks noGrp="1"/>
          </p:cNvSpPr>
          <p:nvPr>
            <p:ph type="sldNum" sz="quarter" idx="12"/>
          </p:nvPr>
        </p:nvSpPr>
        <p:spPr/>
        <p:txBody>
          <a:bodyPr/>
          <a:lstStyle/>
          <a:p>
            <a:fld id="{DBA1B0FB-D917-4C8C-928F-313BD683BF39}" type="slidenum">
              <a:rPr lang="en-US" smtClean="0"/>
              <a:t>11</a:t>
            </a:fld>
            <a:endParaRPr lang="en-US"/>
          </a:p>
        </p:txBody>
      </p:sp>
      <p:sp>
        <p:nvSpPr>
          <p:cNvPr id="6" name="TextBox 5">
            <a:extLst>
              <a:ext uri="{FF2B5EF4-FFF2-40B4-BE49-F238E27FC236}">
                <a16:creationId xmlns:a16="http://schemas.microsoft.com/office/drawing/2014/main" id="{CDB34467-3C71-76AF-7440-87F341726B7B}"/>
              </a:ext>
            </a:extLst>
          </p:cNvPr>
          <p:cNvSpPr txBox="1"/>
          <p:nvPr/>
        </p:nvSpPr>
        <p:spPr>
          <a:xfrm>
            <a:off x="203200" y="92028"/>
            <a:ext cx="11643360" cy="6673943"/>
          </a:xfrm>
          <a:prstGeom prst="rect">
            <a:avLst/>
          </a:prstGeom>
          <a:noFill/>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CLINICAL PATHOLOGY</a:t>
            </a:r>
          </a:p>
          <a:p>
            <a:pPr algn="just">
              <a:lnSpc>
                <a:spcPct val="150000"/>
              </a:lnSpc>
            </a:pPr>
            <a:r>
              <a:rPr lang="en-US" sz="2400" dirty="0">
                <a:latin typeface="Times New Roman" panose="02020603050405020304" pitchFamily="18" charset="0"/>
                <a:cs typeface="Times New Roman" panose="02020603050405020304" pitchFamily="18" charset="0"/>
              </a:rPr>
              <a:t>1-	 Plasma Vitamin A Vitamin A levels in the plasma are used extensively in diagnostic and experimental work.</a:t>
            </a:r>
          </a:p>
          <a:p>
            <a:pPr algn="just">
              <a:lnSpc>
                <a:spcPct val="150000"/>
              </a:lnSpc>
            </a:pPr>
            <a:r>
              <a:rPr lang="en-US" sz="2400" b="1" dirty="0">
                <a:latin typeface="Times New Roman" panose="02020603050405020304" pitchFamily="18" charset="0"/>
                <a:cs typeface="Times New Roman" panose="02020603050405020304" pitchFamily="18" charset="0"/>
              </a:rPr>
              <a:t>Differential Diagnosis </a:t>
            </a:r>
          </a:p>
          <a:p>
            <a:pPr algn="just">
              <a:lnSpc>
                <a:spcPct val="150000"/>
              </a:lnSpc>
            </a:pPr>
            <a:r>
              <a:rPr lang="en-US" sz="2400" dirty="0">
                <a:latin typeface="Times New Roman" panose="02020603050405020304" pitchFamily="18" charset="0"/>
                <a:cs typeface="Times New Roman" panose="02020603050405020304" pitchFamily="18" charset="0"/>
              </a:rPr>
              <a:t>Cattle Convulsive form of vitamin A deficiency in cattle must be differentiated from the following: </a:t>
            </a:r>
          </a:p>
          <a:p>
            <a:pPr algn="just">
              <a:lnSpc>
                <a:spcPct val="150000"/>
              </a:lnSpc>
            </a:pPr>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Polioencephalomalacia</a:t>
            </a:r>
            <a:r>
              <a:rPr lang="en-US" sz="2400" dirty="0">
                <a:latin typeface="Times New Roman" panose="02020603050405020304" pitchFamily="18" charset="0"/>
                <a:cs typeface="Times New Roman" panose="02020603050405020304" pitchFamily="18" charset="0"/>
              </a:rPr>
              <a:t>: characterized by sudden onset of blindness, head-pressing, and tonic-</a:t>
            </a:r>
            <a:r>
              <a:rPr lang="en-US" sz="2400" dirty="0" err="1">
                <a:latin typeface="Times New Roman" panose="02020603050405020304" pitchFamily="18" charset="0"/>
                <a:cs typeface="Times New Roman" panose="02020603050405020304" pitchFamily="18" charset="0"/>
              </a:rPr>
              <a:t>clonic</a:t>
            </a:r>
            <a:r>
              <a:rPr lang="en-US" sz="2400" dirty="0">
                <a:latin typeface="Times New Roman" panose="02020603050405020304" pitchFamily="18" charset="0"/>
                <a:cs typeface="Times New Roman" panose="02020603050405020304" pitchFamily="18" charset="0"/>
              </a:rPr>
              <a:t> convulsions, usually in grain-fed animals but also in pastured animals ingesting an excess of sulfate in water and grass </a:t>
            </a:r>
          </a:p>
          <a:p>
            <a:pPr algn="just">
              <a:lnSpc>
                <a:spcPct val="150000"/>
              </a:lnSpc>
            </a:pPr>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Hypomagnesemic</a:t>
            </a:r>
            <a:r>
              <a:rPr lang="en-US" sz="2400" dirty="0">
                <a:latin typeface="Times New Roman" panose="02020603050405020304" pitchFamily="18" charset="0"/>
                <a:cs typeface="Times New Roman" panose="02020603050405020304" pitchFamily="18" charset="0"/>
              </a:rPr>
              <a:t> tetany: primarily in lactating dairy cattle on pasture during cool windy weather; characterized by hyperesthesia, champing tonic-</a:t>
            </a:r>
            <a:r>
              <a:rPr lang="en-US" sz="2400" dirty="0" err="1">
                <a:latin typeface="Times New Roman" panose="02020603050405020304" pitchFamily="18" charset="0"/>
                <a:cs typeface="Times New Roman" panose="02020603050405020304" pitchFamily="18" charset="0"/>
              </a:rPr>
              <a:t>clonic</a:t>
            </a:r>
            <a:r>
              <a:rPr lang="en-US" sz="2400" dirty="0">
                <a:latin typeface="Times New Roman" panose="02020603050405020304" pitchFamily="18" charset="0"/>
                <a:cs typeface="Times New Roman" panose="02020603050405020304" pitchFamily="18" charset="0"/>
              </a:rPr>
              <a:t> convulsions, normal eyesight and tachycardia, and loud heart sounds.</a:t>
            </a:r>
          </a:p>
        </p:txBody>
      </p:sp>
    </p:spTree>
    <p:extLst>
      <p:ext uri="{BB962C8B-B14F-4D97-AF65-F5344CB8AC3E}">
        <p14:creationId xmlns:p14="http://schemas.microsoft.com/office/powerpoint/2010/main" val="3133798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4E6412-7FE9-678E-A3D8-B7CE1AFC4151}"/>
              </a:ext>
            </a:extLst>
          </p:cNvPr>
          <p:cNvSpPr>
            <a:spLocks noGrp="1"/>
          </p:cNvSpPr>
          <p:nvPr>
            <p:ph type="sldNum" sz="quarter" idx="12"/>
          </p:nvPr>
        </p:nvSpPr>
        <p:spPr/>
        <p:txBody>
          <a:bodyPr/>
          <a:lstStyle/>
          <a:p>
            <a:fld id="{DBA1B0FB-D917-4C8C-928F-313BD683BF39}" type="slidenum">
              <a:rPr lang="en-US" smtClean="0"/>
              <a:t>12</a:t>
            </a:fld>
            <a:endParaRPr lang="en-US"/>
          </a:p>
        </p:txBody>
      </p:sp>
      <p:sp>
        <p:nvSpPr>
          <p:cNvPr id="6" name="TextBox 5">
            <a:extLst>
              <a:ext uri="{FF2B5EF4-FFF2-40B4-BE49-F238E27FC236}">
                <a16:creationId xmlns:a16="http://schemas.microsoft.com/office/drawing/2014/main" id="{168AC432-F84D-B5E5-AB6A-F4D6B2835EB5}"/>
              </a:ext>
            </a:extLst>
          </p:cNvPr>
          <p:cNvSpPr txBox="1"/>
          <p:nvPr/>
        </p:nvSpPr>
        <p:spPr>
          <a:xfrm>
            <a:off x="269240" y="369027"/>
            <a:ext cx="11653520" cy="6119945"/>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3-	Lead poisoning: in all age groups, but most commonly in pastured calves in the spring; characterized by blindness, tonic-</a:t>
            </a:r>
            <a:r>
              <a:rPr lang="en-US" sz="2400" dirty="0" err="1">
                <a:latin typeface="Times New Roman" panose="02020603050405020304" pitchFamily="18" charset="0"/>
                <a:cs typeface="Times New Roman" panose="02020603050405020304" pitchFamily="18" charset="0"/>
              </a:rPr>
              <a:t>clonic</a:t>
            </a:r>
            <a:r>
              <a:rPr lang="en-US" sz="2400" dirty="0">
                <a:latin typeface="Times New Roman" panose="02020603050405020304" pitchFamily="18" charset="0"/>
                <a:cs typeface="Times New Roman" panose="02020603050405020304" pitchFamily="18" charset="0"/>
              </a:rPr>
              <a:t> convulsions, champing of the jaw, head-pressing, and rapid death .</a:t>
            </a:r>
          </a:p>
          <a:p>
            <a:pPr>
              <a:lnSpc>
                <a:spcPct val="150000"/>
              </a:lnSpc>
            </a:pPr>
            <a:r>
              <a:rPr lang="en-US" sz="2400" dirty="0">
                <a:latin typeface="Times New Roman" panose="02020603050405020304" pitchFamily="18" charset="0"/>
                <a:cs typeface="Times New Roman" panose="02020603050405020304" pitchFamily="18" charset="0"/>
              </a:rPr>
              <a:t>4-	Rabies: in all age groups; characterized by bizarre mental behavior, gradually progressive ascending paralysis with ataxia leading to recumbency, drooling saliva, inability to swallow, normal eyesight, and death in 4–7 days.</a:t>
            </a:r>
          </a:p>
          <a:p>
            <a:pPr>
              <a:lnSpc>
                <a:spcPct val="150000"/>
              </a:lnSpc>
            </a:pP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b="1" dirty="0">
                <a:latin typeface="Times New Roman" panose="02020603050405020304" pitchFamily="18" charset="0"/>
                <a:cs typeface="Times New Roman" panose="02020603050405020304" pitchFamily="18" charset="0"/>
              </a:rPr>
              <a:t>Treatment</a:t>
            </a:r>
            <a:r>
              <a:rPr lang="en-US" sz="2400" dirty="0">
                <a:latin typeface="Times New Roman" panose="02020603050405020304" pitchFamily="18" charset="0"/>
                <a:cs typeface="Times New Roman" panose="02020603050405020304" pitchFamily="18" charset="0"/>
              </a:rPr>
              <a:t> </a:t>
            </a:r>
          </a:p>
          <a:p>
            <a:pPr>
              <a:lnSpc>
                <a:spcPct val="150000"/>
              </a:lnSpc>
            </a:pPr>
            <a:r>
              <a:rPr lang="en-US" sz="2400" dirty="0">
                <a:latin typeface="Times New Roman" panose="02020603050405020304" pitchFamily="18" charset="0"/>
                <a:cs typeface="Times New Roman" panose="02020603050405020304" pitchFamily="18" charset="0"/>
              </a:rPr>
              <a:t>1-	Animals with curable vitamin A deficiency should be treated immediately with vitamin A at a dose rate equivalent to 10 to 20 times the daily maintenance requirement. As a rule, 440 IU/kg BW is the dose used.</a:t>
            </a:r>
          </a:p>
        </p:txBody>
      </p:sp>
    </p:spTree>
    <p:extLst>
      <p:ext uri="{BB962C8B-B14F-4D97-AF65-F5344CB8AC3E}">
        <p14:creationId xmlns:p14="http://schemas.microsoft.com/office/powerpoint/2010/main" val="2570984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p:txBody>
          <a:bodyPr/>
          <a:lstStyle/>
          <a:p>
            <a:r>
              <a:rPr lang="en-US" sz="8000" dirty="0">
                <a:latin typeface="Times New Roman" panose="02020603050405020304" pitchFamily="18" charset="0"/>
                <a:cs typeface="Times New Roman" panose="02020603050405020304" pitchFamily="18" charset="0"/>
              </a:rPr>
              <a:t>Thank You</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l="5" r="5"/>
          <a:stretch/>
        </p:blipFill>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l="5" r="5"/>
          <a:stretch/>
        </p:blipFill>
        <p:spPr/>
      </p:pic>
      <p:sp>
        <p:nvSpPr>
          <p:cNvPr id="4" name="Date Placeholder 3">
            <a:extLst>
              <a:ext uri="{FF2B5EF4-FFF2-40B4-BE49-F238E27FC236}">
                <a16:creationId xmlns:a16="http://schemas.microsoft.com/office/drawing/2014/main" id="{7823E305-6365-4345-8BD1-4A31C61D96CB}"/>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0B37A3FF-ED32-4C4A-A21F-848A3BF6F89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p:txBody>
          <a:bodyPr/>
          <a:lstStyle/>
          <a:p>
            <a:fld id="{DBA1B0FB-D917-4C8C-928F-313BD683BF39}" type="slidenum">
              <a:rPr lang="en-US" smtClean="0"/>
              <a:pPr/>
              <a:t>13</a:t>
            </a:fld>
            <a:endParaRPr lang="en-US"/>
          </a:p>
        </p:txBody>
      </p:sp>
    </p:spTree>
    <p:extLst>
      <p:ext uri="{BB962C8B-B14F-4D97-AF65-F5344CB8AC3E}">
        <p14:creationId xmlns:p14="http://schemas.microsoft.com/office/powerpoint/2010/main" val="3247798845"/>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65B997-CE32-2881-D25E-186F44DCF28F}"/>
              </a:ext>
            </a:extLst>
          </p:cNvPr>
          <p:cNvPicPr>
            <a:picLocks noChangeAspect="1"/>
          </p:cNvPicPr>
          <p:nvPr/>
        </p:nvPicPr>
        <p:blipFill>
          <a:blip r:embed="rId2"/>
          <a:stretch>
            <a:fillRect/>
          </a:stretch>
        </p:blipFill>
        <p:spPr>
          <a:xfrm>
            <a:off x="8056880" y="0"/>
            <a:ext cx="4135120" cy="6858000"/>
          </a:xfrm>
          <a:prstGeom prst="rect">
            <a:avLst/>
          </a:prstGeom>
        </p:spPr>
      </p:pic>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202564" y="442106"/>
            <a:ext cx="7732396" cy="5664054"/>
          </a:xfrm>
        </p:spPr>
        <p:txBody>
          <a:bodyPr/>
          <a:lstStyle/>
          <a:p>
            <a:pPr algn="just">
              <a:lnSpc>
                <a:spcPct val="107000"/>
              </a:lnSpc>
              <a:spcAft>
                <a:spcPts val="800"/>
              </a:spcAft>
              <a:tabLst>
                <a:tab pos="1073150" algn="l"/>
              </a:tabLst>
            </a:pPr>
            <a:r>
              <a:rPr lang="en-US" sz="2400" dirty="0">
                <a:effectLst/>
                <a:latin typeface="Times New Roman" panose="02020603050405020304" pitchFamily="18" charset="0"/>
                <a:ea typeface="Calibri" panose="020F0502020204030204" pitchFamily="34" charset="0"/>
                <a:cs typeface="Arial" panose="020B0604020202020204" pitchFamily="34" charset="0"/>
              </a:rPr>
              <a:t>A deficiency of vitamin A may be caused by an insufficient supply of the vitamin in the ration or its defective absorption from the alimentary canal.</a:t>
            </a:r>
          </a:p>
          <a:p>
            <a:pPr algn="just">
              <a:lnSpc>
                <a:spcPct val="107000"/>
              </a:lnSpc>
              <a:spcAft>
                <a:spcPts val="800"/>
              </a:spcAft>
              <a:tabLst>
                <a:tab pos="1073150" algn="l"/>
              </a:tabLst>
            </a:pPr>
            <a:r>
              <a:rPr lang="en-US" sz="2400" dirty="0">
                <a:effectLst/>
                <a:latin typeface="Times New Roman" panose="02020603050405020304" pitchFamily="18" charset="0"/>
                <a:ea typeface="Calibri" panose="020F0502020204030204" pitchFamily="34" charset="0"/>
                <a:cs typeface="Arial" panose="020B0604020202020204" pitchFamily="34" charset="0"/>
              </a:rPr>
              <a:t> In young animals, the manifestations of the deficiency are mainly those of compression of the brain and spinal cord.</a:t>
            </a:r>
          </a:p>
          <a:p>
            <a:pPr algn="just">
              <a:lnSpc>
                <a:spcPct val="107000"/>
              </a:lnSpc>
              <a:spcAft>
                <a:spcPts val="800"/>
              </a:spcAft>
              <a:tabLst>
                <a:tab pos="1073150" algn="l"/>
              </a:tabLst>
            </a:pPr>
            <a:r>
              <a:rPr lang="en-US" sz="2400" dirty="0">
                <a:effectLst/>
                <a:latin typeface="Times New Roman" panose="02020603050405020304" pitchFamily="18" charset="0"/>
                <a:ea typeface="Calibri" panose="020F0502020204030204" pitchFamily="34" charset="0"/>
                <a:cs typeface="Arial" panose="020B0604020202020204" pitchFamily="34" charset="0"/>
              </a:rPr>
              <a:t>. In adult animals, the syndrome is characterized by night blindness, corneal keratinization, pityriasis, defects in the hooves, loss of weight, and infertility. Congenital defects are common in the offspring of deficient dams. Vitamin A may also provide a protective effect against various infectious diseases and enhance many facets of the immune system.</a:t>
            </a:r>
          </a:p>
          <a:p>
            <a:endParaRPr lang="en-US" sz="2400" dirty="0">
              <a:latin typeface="Times New Roman" panose="02020603050405020304" pitchFamily="18" charset="0"/>
              <a:cs typeface="Times New Roman" panose="02020603050405020304" pitchFamily="18" charset="0"/>
            </a:endParaRPr>
          </a:p>
        </p:txBody>
      </p:sp>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p:txBody>
          <a:bodyPr/>
          <a:lstStyle/>
          <a:p>
            <a:fld id="{DBA1B0FB-D917-4C8C-928F-313BD683BF39}" type="slidenum">
              <a:rPr lang="en-US" smtClean="0"/>
              <a:pPr/>
              <a:t>2</a:t>
            </a:fld>
            <a:endParaRPr lang="en-US"/>
          </a:p>
        </p:txBody>
      </p:sp>
    </p:spTree>
    <p:extLst>
      <p:ext uri="{BB962C8B-B14F-4D97-AF65-F5344CB8AC3E}">
        <p14:creationId xmlns:p14="http://schemas.microsoft.com/office/powerpoint/2010/main" val="2313234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p:txBody>
          <a:bodyPr/>
          <a:lstStyle/>
          <a:p>
            <a:fld id="{DBA1B0FB-D917-4C8C-928F-313BD683BF39}" type="slidenum">
              <a:rPr lang="en-US" smtClean="0"/>
              <a:pPr/>
              <a:t>3</a:t>
            </a:fld>
            <a:endParaRPr lang="en-US"/>
          </a:p>
        </p:txBody>
      </p:sp>
      <p:sp>
        <p:nvSpPr>
          <p:cNvPr id="19" name="TextBox 18">
            <a:extLst>
              <a:ext uri="{FF2B5EF4-FFF2-40B4-BE49-F238E27FC236}">
                <a16:creationId xmlns:a16="http://schemas.microsoft.com/office/drawing/2014/main" id="{86FE1C5D-2D49-6914-8065-07B783EED573}"/>
              </a:ext>
            </a:extLst>
          </p:cNvPr>
          <p:cNvSpPr txBox="1"/>
          <p:nvPr/>
        </p:nvSpPr>
        <p:spPr>
          <a:xfrm>
            <a:off x="186943" y="679572"/>
            <a:ext cx="6843777" cy="4868320"/>
          </a:xfrm>
          <a:prstGeom prst="rect">
            <a:avLst/>
          </a:prstGeom>
          <a:noFill/>
        </p:spPr>
        <p:txBody>
          <a:bodyPr wrap="square">
            <a:spAutoFit/>
          </a:bodyPr>
          <a:lstStyle/>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Epidemiology </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1-	Primary vitamin A deficiency </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a-	In animals fed diet deficient in vitamin A or its precursors (Carotene) .</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b-	 Common in cattle grazing dry pastures for long periods. </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c-	Occurs when diet of hand-fed animals is not supplemented with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vitaminA</a:t>
            </a:r>
            <a:endParaRPr lang="en-US" sz="2400" dirty="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7C7BE63-2FA4-206D-6473-1BD0921F6463}"/>
              </a:ext>
            </a:extLst>
          </p:cNvPr>
          <p:cNvPicPr>
            <a:picLocks noChangeAspect="1"/>
          </p:cNvPicPr>
          <p:nvPr/>
        </p:nvPicPr>
        <p:blipFill>
          <a:blip r:embed="rId3"/>
          <a:stretch>
            <a:fillRect/>
          </a:stretch>
        </p:blipFill>
        <p:spPr>
          <a:xfrm>
            <a:off x="7152639" y="1188720"/>
            <a:ext cx="4852417" cy="5588000"/>
          </a:xfrm>
          <a:prstGeom prst="rect">
            <a:avLst/>
          </a:prstGeom>
          <a:ln>
            <a:noFill/>
          </a:ln>
          <a:effectLst>
            <a:softEdge rad="112500"/>
          </a:effectLst>
        </p:spPr>
      </p:pic>
    </p:spTree>
    <p:extLst>
      <p:ext uri="{BB962C8B-B14F-4D97-AF65-F5344CB8AC3E}">
        <p14:creationId xmlns:p14="http://schemas.microsoft.com/office/powerpoint/2010/main" val="2158886557"/>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82EC89-548E-D551-57C2-5FDC42CB4319}"/>
              </a:ext>
            </a:extLst>
          </p:cNvPr>
          <p:cNvSpPr txBox="1"/>
          <p:nvPr/>
        </p:nvSpPr>
        <p:spPr>
          <a:xfrm>
            <a:off x="203200" y="651389"/>
            <a:ext cx="11623040" cy="4457952"/>
          </a:xfrm>
          <a:prstGeom prst="rect">
            <a:avLst/>
          </a:prstGeom>
          <a:noFill/>
        </p:spPr>
        <p:txBody>
          <a:bodyPr wrap="square">
            <a:spAutoFit/>
          </a:bodyPr>
          <a:lstStyle/>
          <a:p>
            <a:pPr lvl="0" algn="just" rtl="0">
              <a:lnSpc>
                <a:spcPct val="150000"/>
              </a:lnSpc>
            </a:pPr>
            <a:r>
              <a:rPr lang="en-US" sz="2400" b="1" dirty="0">
                <a:effectLst/>
                <a:latin typeface="Times New Roman" panose="02020603050405020304" pitchFamily="18" charset="0"/>
                <a:ea typeface="Calibri" panose="020F0502020204030204" pitchFamily="34" charset="0"/>
                <a:cs typeface="Arial" panose="020B0604020202020204" pitchFamily="34" charset="0"/>
              </a:rPr>
              <a:t>2-	Secondary Vitamin A Deficiency </a:t>
            </a:r>
          </a:p>
          <a:p>
            <a:pPr marL="342900" lvl="0" indent="-342900" algn="just" rtl="0">
              <a:lnSpc>
                <a:spcPct val="150000"/>
              </a:lnSpc>
              <a:buFont typeface="+mj-lt"/>
              <a:buAutoNum type="alphaLcPeriod"/>
            </a:pPr>
            <a:r>
              <a:rPr lang="en-US" sz="2400" b="1" dirty="0">
                <a:effectLst/>
                <a:latin typeface="Times New Roman" panose="02020603050405020304" pitchFamily="18" charset="0"/>
                <a:ea typeface="Calibri" panose="020F0502020204030204" pitchFamily="34" charset="0"/>
                <a:cs typeface="Arial" panose="020B0604020202020204" pitchFamily="34" charset="0"/>
              </a:rPr>
              <a:t>a-</a:t>
            </a:r>
            <a:r>
              <a:rPr lang="en-US" sz="2400" dirty="0">
                <a:effectLst/>
                <a:latin typeface="Times New Roman" panose="02020603050405020304" pitchFamily="18" charset="0"/>
                <a:ea typeface="Calibri" panose="020F0502020204030204" pitchFamily="34" charset="0"/>
                <a:cs typeface="Arial" panose="020B0604020202020204" pitchFamily="34" charset="0"/>
              </a:rPr>
              <a:t>	May occur in cases of chronic disease of the liver or intestines because much of the conversion of carotene to vitamin A occurs in the intestinal epithelium and the liver is the main site of storage of the vitamin.</a:t>
            </a:r>
          </a:p>
          <a:p>
            <a:pPr marL="342900" lvl="0" indent="-342900" algn="just" rtl="0">
              <a:lnSpc>
                <a:spcPct val="150000"/>
              </a:lnSpc>
              <a:buFont typeface="+mj-lt"/>
              <a:buAutoNum type="alphaL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b-	Highly chlorinated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naphthalenes</a:t>
            </a:r>
            <a:r>
              <a:rPr lang="en-US" sz="2400" dirty="0">
                <a:effectLst/>
                <a:latin typeface="Times New Roman" panose="02020603050405020304" pitchFamily="18" charset="0"/>
                <a:ea typeface="Calibri" panose="020F0502020204030204" pitchFamily="34" charset="0"/>
                <a:cs typeface="Arial" panose="020B0604020202020204" pitchFamily="34" charset="0"/>
              </a:rPr>
              <a:t> (poisoning)interfere with the conversion of carotene to vitamin A. </a:t>
            </a:r>
          </a:p>
          <a:p>
            <a:pPr marL="342900" lvl="0" indent="-342900" algn="just" rtl="0">
              <a:lnSpc>
                <a:spcPct val="150000"/>
              </a:lnSpc>
              <a:buFont typeface="+mj-lt"/>
              <a:buAutoNum type="alphaL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c-	The intake of inorganic phosphorus also affects vitamin A storage, low phosphate diets facilitating storage of the vitamin</a:t>
            </a:r>
            <a:r>
              <a:rPr lang="en-US" sz="2400" b="1" dirty="0">
                <a:effectLst/>
                <a:latin typeface="Times New Roman" panose="02020603050405020304" pitchFamily="18"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56002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p:txBody>
          <a:bodyPr/>
          <a:lstStyle/>
          <a:p>
            <a:fld id="{DBA1B0FB-D917-4C8C-928F-313BD683BF39}" type="slidenum">
              <a:rPr lang="en-US" smtClean="0"/>
              <a:pPr/>
              <a:t>5</a:t>
            </a:fld>
            <a:endParaRPr lang="en-US"/>
          </a:p>
        </p:txBody>
      </p:sp>
      <p:sp>
        <p:nvSpPr>
          <p:cNvPr id="12" name="TextBox 11">
            <a:extLst>
              <a:ext uri="{FF2B5EF4-FFF2-40B4-BE49-F238E27FC236}">
                <a16:creationId xmlns:a16="http://schemas.microsoft.com/office/drawing/2014/main" id="{1AD2711E-3E8E-5B12-832B-E5B121D4A811}"/>
              </a:ext>
            </a:extLst>
          </p:cNvPr>
          <p:cNvSpPr txBox="1"/>
          <p:nvPr/>
        </p:nvSpPr>
        <p:spPr>
          <a:xfrm>
            <a:off x="492760" y="406400"/>
            <a:ext cx="6080760" cy="5217134"/>
          </a:xfrm>
          <a:prstGeom prst="rect">
            <a:avLst/>
          </a:prstGeom>
          <a:noFill/>
        </p:spPr>
        <p:txBody>
          <a:bodyPr wrap="square">
            <a:spAutoFit/>
          </a:bodyPr>
          <a:lstStyle/>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Pathogenesis </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major pathophysiologic effects of vitamin A deficiency are as follows.</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	Night Vision and Ocular Abnormalities Ability to see in dim light is reduced because of interference with regeneration of visual purple. Ocular abnormalities occur because of disruption to ocular, retinal, and optic nerve development from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midpregnancy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onward.</a:t>
            </a:r>
          </a:p>
        </p:txBody>
      </p:sp>
      <p:pic>
        <p:nvPicPr>
          <p:cNvPr id="2" name="Picture 1">
            <a:extLst>
              <a:ext uri="{FF2B5EF4-FFF2-40B4-BE49-F238E27FC236}">
                <a16:creationId xmlns:a16="http://schemas.microsoft.com/office/drawing/2014/main" id="{4E324B06-E762-96B1-609C-DADEBE08F3C8}"/>
              </a:ext>
            </a:extLst>
          </p:cNvPr>
          <p:cNvPicPr>
            <a:picLocks noChangeAspect="1"/>
          </p:cNvPicPr>
          <p:nvPr/>
        </p:nvPicPr>
        <p:blipFill>
          <a:blip r:embed="rId2"/>
          <a:stretch>
            <a:fillRect/>
          </a:stretch>
        </p:blipFill>
        <p:spPr>
          <a:xfrm>
            <a:off x="7026910" y="1063416"/>
            <a:ext cx="5073650" cy="5794584"/>
          </a:xfrm>
          <a:prstGeom prst="rect">
            <a:avLst/>
          </a:prstGeom>
          <a:ln>
            <a:noFill/>
          </a:ln>
          <a:effectLst>
            <a:softEdge rad="112500"/>
          </a:effectLst>
        </p:spPr>
      </p:pic>
    </p:spTree>
    <p:extLst>
      <p:ext uri="{BB962C8B-B14F-4D97-AF65-F5344CB8AC3E}">
        <p14:creationId xmlns:p14="http://schemas.microsoft.com/office/powerpoint/2010/main" val="374028603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E2A1A7-1B7E-5B85-3BDE-7B8293828B83}"/>
              </a:ext>
            </a:extLst>
          </p:cNvPr>
          <p:cNvSpPr>
            <a:spLocks noGrp="1"/>
          </p:cNvSpPr>
          <p:nvPr>
            <p:ph type="sldNum" sz="quarter" idx="12"/>
          </p:nvPr>
        </p:nvSpPr>
        <p:spPr/>
        <p:txBody>
          <a:bodyPr/>
          <a:lstStyle/>
          <a:p>
            <a:fld id="{DBA1B0FB-D917-4C8C-928F-313BD683BF39}" type="slidenum">
              <a:rPr lang="en-US" smtClean="0"/>
              <a:t>6</a:t>
            </a:fld>
            <a:endParaRPr lang="en-US"/>
          </a:p>
        </p:txBody>
      </p:sp>
      <p:sp>
        <p:nvSpPr>
          <p:cNvPr id="6" name="TextBox 5">
            <a:extLst>
              <a:ext uri="{FF2B5EF4-FFF2-40B4-BE49-F238E27FC236}">
                <a16:creationId xmlns:a16="http://schemas.microsoft.com/office/drawing/2014/main" id="{A9EA7D55-6DA5-42E5-8E27-7D2FB9C8671D}"/>
              </a:ext>
            </a:extLst>
          </p:cNvPr>
          <p:cNvSpPr txBox="1"/>
          <p:nvPr/>
        </p:nvSpPr>
        <p:spPr>
          <a:xfrm>
            <a:off x="339859" y="844369"/>
            <a:ext cx="7219181" cy="5565947"/>
          </a:xfrm>
          <a:prstGeom prst="rect">
            <a:avLst/>
          </a:prstGeom>
          <a:noFill/>
        </p:spPr>
        <p:txBody>
          <a:bodyPr wrap="square">
            <a:spAutoFit/>
          </a:bodyPr>
          <a:lstStyle/>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Cerebrospinal Fluid Pressure : An increase in CSF pressure is one of the first abnormalities to occur in hypovitaminosis A in calves. The increase in CSF pressure is caused by impaired absorption of the CSF from reduced tissue permeability of the arachnoid villi and thickening of the connective tissue matrix of the cerebral dura mater. The increased CSF pressure is responsible for the syncope and convulsions, which occur in calves in the early stages of vitamin A deficiency.</a:t>
            </a:r>
          </a:p>
        </p:txBody>
      </p:sp>
      <p:pic>
        <p:nvPicPr>
          <p:cNvPr id="2" name="Picture 1">
            <a:extLst>
              <a:ext uri="{FF2B5EF4-FFF2-40B4-BE49-F238E27FC236}">
                <a16:creationId xmlns:a16="http://schemas.microsoft.com/office/drawing/2014/main" id="{4D925B55-3872-3054-B4F6-EEEE31404457}"/>
              </a:ext>
            </a:extLst>
          </p:cNvPr>
          <p:cNvPicPr>
            <a:picLocks noChangeAspect="1"/>
          </p:cNvPicPr>
          <p:nvPr/>
        </p:nvPicPr>
        <p:blipFill>
          <a:blip r:embed="rId2"/>
          <a:stretch>
            <a:fillRect/>
          </a:stretch>
        </p:blipFill>
        <p:spPr>
          <a:xfrm>
            <a:off x="8269287" y="1063416"/>
            <a:ext cx="3781425" cy="5715000"/>
          </a:xfrm>
          <a:prstGeom prst="rect">
            <a:avLst/>
          </a:prstGeom>
          <a:ln>
            <a:noFill/>
          </a:ln>
          <a:effectLst>
            <a:softEdge rad="112500"/>
          </a:effectLst>
        </p:spPr>
      </p:pic>
    </p:spTree>
    <p:extLst>
      <p:ext uri="{BB962C8B-B14F-4D97-AF65-F5344CB8AC3E}">
        <p14:creationId xmlns:p14="http://schemas.microsoft.com/office/powerpoint/2010/main" val="94498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B05239-DAA1-7589-23AE-9B0E3AE5D641}"/>
              </a:ext>
            </a:extLst>
          </p:cNvPr>
          <p:cNvSpPr>
            <a:spLocks noGrp="1"/>
          </p:cNvSpPr>
          <p:nvPr>
            <p:ph type="sldNum" sz="quarter" idx="12"/>
          </p:nvPr>
        </p:nvSpPr>
        <p:spPr/>
        <p:txBody>
          <a:bodyPr/>
          <a:lstStyle/>
          <a:p>
            <a:fld id="{DBA1B0FB-D917-4C8C-928F-313BD683BF39}" type="slidenum">
              <a:rPr lang="en-US" smtClean="0"/>
              <a:t>7</a:t>
            </a:fld>
            <a:endParaRPr lang="en-US"/>
          </a:p>
        </p:txBody>
      </p:sp>
      <p:sp>
        <p:nvSpPr>
          <p:cNvPr id="6" name="TextBox 5">
            <a:extLst>
              <a:ext uri="{FF2B5EF4-FFF2-40B4-BE49-F238E27FC236}">
                <a16:creationId xmlns:a16="http://schemas.microsoft.com/office/drawing/2014/main" id="{618F901E-F0E0-154E-0D1F-539A34C8564B}"/>
              </a:ext>
            </a:extLst>
          </p:cNvPr>
          <p:cNvSpPr txBox="1"/>
          <p:nvPr/>
        </p:nvSpPr>
        <p:spPr>
          <a:xfrm>
            <a:off x="219761" y="769137"/>
            <a:ext cx="11220399" cy="5319726"/>
          </a:xfrm>
          <a:prstGeom prst="rect">
            <a:avLst/>
          </a:prstGeom>
          <a:noFill/>
        </p:spPr>
        <p:txBody>
          <a:bodyPr wrap="square">
            <a:spAutoFit/>
          </a:bodyPr>
          <a:lstStyle/>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3-	Bone Growth Vitamin A is necessary to maintain normal position and activity of osteoblasts and osteoclasts.</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4-	Epithelial Tissues Vitamin A deficiency leads to atrophy of all epithelial cells, but the important effects are limited to those types of epithelial tissue with a secretory as well as a covering function.</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5-	Embryologic Development Vitamin A is essential for organ formation during growth of the fetus.</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6-	Immune Mechanisms The effects of vitamin A and β-carotene on host defense mechanisms have been uncertain and controversial for many.</a:t>
            </a:r>
          </a:p>
        </p:txBody>
      </p:sp>
    </p:spTree>
    <p:extLst>
      <p:ext uri="{BB962C8B-B14F-4D97-AF65-F5344CB8AC3E}">
        <p14:creationId xmlns:p14="http://schemas.microsoft.com/office/powerpoint/2010/main" val="1248687521"/>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6EF197-C5BB-85F1-FB6F-590438448D0F}"/>
              </a:ext>
            </a:extLst>
          </p:cNvPr>
          <p:cNvSpPr>
            <a:spLocks noGrp="1"/>
          </p:cNvSpPr>
          <p:nvPr>
            <p:ph type="sldNum" sz="quarter" idx="12"/>
          </p:nvPr>
        </p:nvSpPr>
        <p:spPr/>
        <p:txBody>
          <a:bodyPr/>
          <a:lstStyle/>
          <a:p>
            <a:fld id="{DBA1B0FB-D917-4C8C-928F-313BD683BF39}" type="slidenum">
              <a:rPr lang="en-US" smtClean="0"/>
              <a:t>8</a:t>
            </a:fld>
            <a:endParaRPr lang="en-US"/>
          </a:p>
        </p:txBody>
      </p:sp>
      <p:sp>
        <p:nvSpPr>
          <p:cNvPr id="6" name="TextBox 5">
            <a:extLst>
              <a:ext uri="{FF2B5EF4-FFF2-40B4-BE49-F238E27FC236}">
                <a16:creationId xmlns:a16="http://schemas.microsoft.com/office/drawing/2014/main" id="{3223AED3-8C20-6BDA-B20D-F87F3D9DB128}"/>
              </a:ext>
            </a:extLst>
          </p:cNvPr>
          <p:cNvSpPr txBox="1"/>
          <p:nvPr/>
        </p:nvSpPr>
        <p:spPr>
          <a:xfrm>
            <a:off x="459740" y="492138"/>
            <a:ext cx="11272520" cy="5873724"/>
          </a:xfrm>
          <a:prstGeom prst="rect">
            <a:avLst/>
          </a:prstGeom>
          <a:noFill/>
        </p:spPr>
        <p:txBody>
          <a:bodyPr wrap="square">
            <a:spAutoFit/>
          </a:bodyPr>
          <a:lstStyle/>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CLINICAL FINDINGS</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 Similar syndromes occur in all species, but because of species differences in tissue and organ response, some variations are observed. The major clinical findings are set out in the following sections. </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1-	Night Blindness Inability to see in dim light (twilight or moonlit night) is the earliest sign in all species.</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2-	 Xerophthalmia True xerophthalmia, with thickening and clouding of the cornea, occurs only in the calf. In other species, a thin, serous mucoid discharge from the eyes occurs, followed by corneal keratinization, clouding and sometimes ulceration, and photophobia.</a:t>
            </a:r>
          </a:p>
        </p:txBody>
      </p:sp>
    </p:spTree>
    <p:extLst>
      <p:ext uri="{BB962C8B-B14F-4D97-AF65-F5344CB8AC3E}">
        <p14:creationId xmlns:p14="http://schemas.microsoft.com/office/powerpoint/2010/main" val="3841821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CA2A60-4819-C8E1-A49B-93D1847740F0}"/>
              </a:ext>
            </a:extLst>
          </p:cNvPr>
          <p:cNvSpPr>
            <a:spLocks noGrp="1"/>
          </p:cNvSpPr>
          <p:nvPr>
            <p:ph type="sldNum" sz="quarter" idx="12"/>
          </p:nvPr>
        </p:nvSpPr>
        <p:spPr/>
        <p:txBody>
          <a:bodyPr/>
          <a:lstStyle/>
          <a:p>
            <a:fld id="{DBA1B0FB-D917-4C8C-928F-313BD683BF39}" type="slidenum">
              <a:rPr lang="en-US" smtClean="0"/>
              <a:t>9</a:t>
            </a:fld>
            <a:endParaRPr lang="en-US"/>
          </a:p>
        </p:txBody>
      </p:sp>
      <p:sp>
        <p:nvSpPr>
          <p:cNvPr id="6" name="TextBox 5">
            <a:extLst>
              <a:ext uri="{FF2B5EF4-FFF2-40B4-BE49-F238E27FC236}">
                <a16:creationId xmlns:a16="http://schemas.microsoft.com/office/drawing/2014/main" id="{E977966B-5D04-9D8D-8C9E-B9299C1D8659}"/>
              </a:ext>
            </a:extLst>
          </p:cNvPr>
          <p:cNvSpPr txBox="1"/>
          <p:nvPr/>
        </p:nvSpPr>
        <p:spPr>
          <a:xfrm>
            <a:off x="272868" y="747308"/>
            <a:ext cx="11646264" cy="5565947"/>
          </a:xfrm>
          <a:prstGeom prst="rect">
            <a:avLst/>
          </a:prstGeom>
          <a:noFill/>
        </p:spPr>
        <p:txBody>
          <a:bodyPr wrap="square">
            <a:spAutoFit/>
          </a:bodyPr>
          <a:lstStyle/>
          <a:p>
            <a:pPr algn="just">
              <a:lnSpc>
                <a:spcPct val="150000"/>
              </a:lnSpc>
            </a:pPr>
            <a:r>
              <a:rPr lang="en-US" sz="2400" dirty="0">
                <a:effectLst/>
                <a:latin typeface="Times New Roman" panose="02020603050405020304" pitchFamily="18" charset="0"/>
                <a:ea typeface="Calibri" panose="020F0502020204030204" pitchFamily="34" charset="0"/>
                <a:cs typeface="Arial" panose="020B0604020202020204" pitchFamily="34" charset="0"/>
              </a:rPr>
              <a:t>3-	Ocular Abnormalities A range of ocular deformities, including cataract formation, lens luxation, microphthalmia, and reduction in the size of the optic nerve head, occurred in calves with low serum vitamin A and E concentrations.</a:t>
            </a:r>
          </a:p>
          <a:p>
            <a:pPr algn="just">
              <a:lnSpc>
                <a:spcPct val="150000"/>
              </a:lnSpc>
            </a:pPr>
            <a:r>
              <a:rPr lang="en-US" sz="2400" dirty="0">
                <a:effectLst/>
                <a:latin typeface="Times New Roman" panose="02020603050405020304" pitchFamily="18" charset="0"/>
                <a:ea typeface="Calibri" panose="020F0502020204030204" pitchFamily="34" charset="0"/>
                <a:cs typeface="Arial" panose="020B0604020202020204" pitchFamily="34" charset="0"/>
              </a:rPr>
              <a:t>4-	Changes in skin Heavy deposits of bran like scales on the skin are seen in affected cattle.</a:t>
            </a:r>
          </a:p>
          <a:p>
            <a:pPr algn="just">
              <a:lnSpc>
                <a:spcPct val="150000"/>
              </a:lnSpc>
            </a:pPr>
            <a:r>
              <a:rPr lang="en-US" sz="2400" dirty="0">
                <a:effectLst/>
                <a:latin typeface="Times New Roman" panose="02020603050405020304" pitchFamily="18" charset="0"/>
                <a:ea typeface="Calibri" panose="020F0502020204030204" pitchFamily="34" charset="0"/>
                <a:cs typeface="Arial" panose="020B0604020202020204" pitchFamily="34" charset="0"/>
              </a:rPr>
              <a:t>5-	Reproductive Efficiency </a:t>
            </a:r>
          </a:p>
          <a:p>
            <a:pPr algn="just">
              <a:lnSpc>
                <a:spcPct val="150000"/>
              </a:lnSpc>
            </a:pPr>
            <a:r>
              <a:rPr lang="en-US" sz="2400" dirty="0">
                <a:effectLst/>
                <a:latin typeface="Times New Roman" panose="02020603050405020304" pitchFamily="18" charset="0"/>
                <a:ea typeface="Calibri" panose="020F0502020204030204" pitchFamily="34" charset="0"/>
                <a:cs typeface="Arial" panose="020B0604020202020204" pitchFamily="34" charset="0"/>
              </a:rPr>
              <a:t>Vitamin A deficiency cause Loss of reproductive function male and female. In the male, libido is retained but degeneration of the germinative epithelium of the seminiferous tubules causes reduction in the number of motile, normal spermatozoa produced. In the female, caused placental degeneration leads to abortion and the birth of dead or weak young. </a:t>
            </a:r>
          </a:p>
          <a:p>
            <a:pPr algn="just">
              <a:lnSpc>
                <a:spcPct val="150000"/>
              </a:lnSpc>
            </a:pPr>
            <a:r>
              <a:rPr lang="en-US" sz="2400" dirty="0">
                <a:effectLst/>
                <a:latin typeface="Times New Roman" panose="02020603050405020304" pitchFamily="18" charset="0"/>
                <a:ea typeface="Calibri" panose="020F0502020204030204" pitchFamily="34" charset="0"/>
                <a:cs typeface="Arial" panose="020B0604020202020204" pitchFamily="34" charset="0"/>
              </a:rPr>
              <a:t>6-	Nervous System Signs related to damage of the nervous system include the following: </a:t>
            </a:r>
          </a:p>
        </p:txBody>
      </p:sp>
    </p:spTree>
    <p:extLst>
      <p:ext uri="{BB962C8B-B14F-4D97-AF65-F5344CB8AC3E}">
        <p14:creationId xmlns:p14="http://schemas.microsoft.com/office/powerpoint/2010/main" val="8064349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Ion</Template>
  <TotalTime>295</TotalTime>
  <Words>1061</Words>
  <Application>Microsoft Office PowerPoint</Application>
  <PresentationFormat>Widescreen</PresentationFormat>
  <Paragraphs>64</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Times New Roman</vt:lpstr>
      <vt:lpstr>Wingdings 3</vt:lpstr>
      <vt:lpstr>Ion</vt:lpstr>
      <vt:lpstr>VITAMIN A DEFICIENCY (HYPOVITAMINOSIS 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Pulpy Kidney Disease</dc:title>
  <dc:creator>MA19557</dc:creator>
  <cp:lastModifiedBy>MA19557</cp:lastModifiedBy>
  <cp:revision>5</cp:revision>
  <dcterms:created xsi:type="dcterms:W3CDTF">2022-11-25T20:16:44Z</dcterms:created>
  <dcterms:modified xsi:type="dcterms:W3CDTF">2023-09-29T20:45:04Z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